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26" autoAdjust="0"/>
    <p:restoredTop sz="94660"/>
  </p:normalViewPr>
  <p:slideViewPr>
    <p:cSldViewPr>
      <p:cViewPr varScale="1">
        <p:scale>
          <a:sx n="67" d="100"/>
          <a:sy n="67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2EFCA-3775-4BCC-84BE-2E6F1CEAAA1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57A9E-69C1-403D-8A79-043239615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dirty="0" err="1" smtClean="0">
                <a:latin typeface="DevLys 010" pitchFamily="2" charset="0"/>
              </a:rPr>
              <a:t>izLrqrdrkZ</a:t>
            </a:r>
            <a:r>
              <a:rPr lang="en-IN" dirty="0" smtClean="0">
                <a:latin typeface="DevLys 010" pitchFamily="2" charset="0"/>
              </a:rPr>
              <a:t/>
            </a:r>
            <a:br>
              <a:rPr lang="en-IN" dirty="0" smtClean="0">
                <a:latin typeface="DevLys 010" pitchFamily="2" charset="0"/>
              </a:rPr>
            </a:br>
            <a:r>
              <a:rPr lang="en-IN" dirty="0" err="1" smtClean="0">
                <a:latin typeface="DevLys 010" pitchFamily="2" charset="0"/>
              </a:rPr>
              <a:t>lqeu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lka</a:t>
            </a:r>
            <a:r>
              <a:rPr lang="en-IN" dirty="0" smtClean="0">
                <a:latin typeface="DevLys 010" pitchFamily="2" charset="0"/>
              </a:rPr>
              <a:t>[</a:t>
            </a:r>
            <a:r>
              <a:rPr lang="en-IN" dirty="0" err="1" smtClean="0">
                <a:latin typeface="DevLys 010" pitchFamily="2" charset="0"/>
              </a:rPr>
              <a:t>kyk</a:t>
            </a:r>
            <a:r>
              <a:rPr lang="en-IN" dirty="0" smtClean="0">
                <a:latin typeface="DevLys 010" pitchFamily="2" charset="0"/>
              </a:rPr>
              <a:t/>
            </a:r>
            <a:br>
              <a:rPr lang="en-IN" dirty="0" smtClean="0">
                <a:latin typeface="DevLys 010" pitchFamily="2" charset="0"/>
              </a:rPr>
            </a:br>
            <a:r>
              <a:rPr lang="en-IN" dirty="0" err="1" smtClean="0">
                <a:latin typeface="DevLys 010" pitchFamily="2" charset="0"/>
              </a:rPr>
              <a:t>ch</a:t>
            </a:r>
            <a:r>
              <a:rPr lang="en-IN" dirty="0">
                <a:latin typeface="DevLys 010" pitchFamily="2" charset="0"/>
              </a:rPr>
              <a:t>-</a:t>
            </a:r>
            <a:r>
              <a:rPr lang="en-IN" dirty="0" smtClean="0">
                <a:latin typeface="DevLys 010" pitchFamily="2" charset="0"/>
              </a:rPr>
              <a:t>,M-f}</a:t>
            </a:r>
            <a:r>
              <a:rPr lang="en-IN" dirty="0" err="1" smtClean="0">
                <a:latin typeface="DevLys 010" pitchFamily="2" charset="0"/>
              </a:rPr>
              <a:t>rh</a:t>
            </a:r>
            <a:r>
              <a:rPr lang="en-IN" dirty="0" smtClean="0">
                <a:latin typeface="DevLys 010" pitchFamily="2" charset="0"/>
              </a:rPr>
              <a:t>; </a:t>
            </a:r>
            <a:r>
              <a:rPr lang="en-IN" dirty="0" err="1" smtClean="0">
                <a:latin typeface="DevLys 010" pitchFamily="2" charset="0"/>
              </a:rPr>
              <a:t>o"kZ</a:t>
            </a:r>
            <a:r>
              <a:rPr lang="en-IN" dirty="0" smtClean="0">
                <a:latin typeface="DevLys 010" pitchFamily="2" charset="0"/>
              </a:rPr>
              <a:t/>
            </a:r>
            <a:br>
              <a:rPr lang="en-IN" dirty="0" smtClean="0">
                <a:latin typeface="DevLys 010" pitchFamily="2" charset="0"/>
              </a:rPr>
            </a:b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xhrkatyh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ch-,M</a:t>
            </a:r>
            <a:r>
              <a:rPr lang="en-IN" dirty="0" smtClean="0">
                <a:latin typeface="DevLys 010" pitchFamily="2" charset="0"/>
              </a:rPr>
              <a:t>- </a:t>
            </a:r>
            <a:r>
              <a:rPr lang="en-IN" dirty="0" err="1" smtClean="0">
                <a:latin typeface="DevLys 010" pitchFamily="2" charset="0"/>
              </a:rPr>
              <a:t>dkWyst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cksjkoM</a:t>
            </a:r>
            <a:endParaRPr lang="en-US" dirty="0">
              <a:latin typeface="DevLys 01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286708" y="2857496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hi-IN" dirty="0" smtClean="0"/>
              <a:t>इंटरनेट के फायदे (</a:t>
            </a:r>
            <a:r>
              <a:rPr lang="en-US" dirty="0" smtClean="0"/>
              <a:t>Facilities of Internet)</a:t>
            </a:r>
          </a:p>
          <a:p>
            <a:r>
              <a:rPr lang="en-US" dirty="0" smtClean="0"/>
              <a:t>(a) E-mail</a:t>
            </a:r>
          </a:p>
          <a:p>
            <a:r>
              <a:rPr lang="en-US" dirty="0" smtClean="0"/>
              <a:t>(b) Telnet</a:t>
            </a:r>
          </a:p>
          <a:p>
            <a:r>
              <a:rPr lang="en-US" dirty="0" smtClean="0"/>
              <a:t>(c) FTP</a:t>
            </a:r>
          </a:p>
          <a:p>
            <a:r>
              <a:rPr lang="en-US" dirty="0" smtClean="0"/>
              <a:t>(d) Internet phone </a:t>
            </a:r>
          </a:p>
          <a:p>
            <a:r>
              <a:rPr lang="en-US" dirty="0" smtClean="0"/>
              <a:t>(e) Internet Fax</a:t>
            </a:r>
          </a:p>
          <a:p>
            <a:r>
              <a:rPr lang="en-US" dirty="0" smtClean="0"/>
              <a:t>(f) www</a:t>
            </a:r>
          </a:p>
          <a:p>
            <a:r>
              <a:rPr lang="en-US" dirty="0" smtClean="0"/>
              <a:t>(g) News Groups</a:t>
            </a:r>
          </a:p>
          <a:p>
            <a:r>
              <a:rPr lang="en-US" dirty="0" smtClean="0"/>
              <a:t>(h) Internet Relay Chart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Employment News</a:t>
            </a:r>
          </a:p>
          <a:p>
            <a:r>
              <a:rPr lang="en-US" dirty="0" smtClean="0"/>
              <a:t>(j) Bulletin Board Services</a:t>
            </a:r>
          </a:p>
          <a:p>
            <a:r>
              <a:rPr lang="en-US" dirty="0" smtClean="0"/>
              <a:t>(k) Internet Surfing</a:t>
            </a:r>
          </a:p>
          <a:p>
            <a:r>
              <a:rPr lang="en-US" dirty="0" smtClean="0"/>
              <a:t>(l)Services engine</a:t>
            </a:r>
          </a:p>
          <a:p>
            <a:r>
              <a:rPr lang="en-US" dirty="0" smtClean="0"/>
              <a:t>(m) Education)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71874"/>
          </a:xfrm>
        </p:spPr>
        <p:txBody>
          <a:bodyPr/>
          <a:lstStyle/>
          <a:p>
            <a:r>
              <a:rPr lang="en-US" dirty="0" smtClean="0"/>
              <a:t> (a) E-mail-</a:t>
            </a:r>
            <a:r>
              <a:rPr lang="hi-IN" sz="2400" dirty="0" smtClean="0"/>
              <a:t>यदि हम ई-मेल बारे में जानें तो पता चलेगा कि </a:t>
            </a:r>
            <a:r>
              <a:rPr lang="en-US" sz="2400" dirty="0" smtClean="0"/>
              <a:t> E-mail </a:t>
            </a:r>
            <a:r>
              <a:rPr lang="hi-IN" sz="2400" dirty="0" smtClean="0"/>
              <a:t>पत्र भेजने की एक इलैक्ट्रोनिक प्रणाली है जिसे आप किसी भी कम्प्यूटर से दूसरे कम्प्यूटर पर भेज सकते हैं। </a:t>
            </a:r>
            <a:r>
              <a:rPr lang="en-US" sz="2400" dirty="0" smtClean="0"/>
              <a:t>E-mail </a:t>
            </a:r>
            <a:r>
              <a:rPr lang="hi-IN" sz="2400" dirty="0" smtClean="0"/>
              <a:t>को हम दूसरे शब्दों में इलैक्ट्रोनिक मेल भी कह सकते हैं।</a:t>
            </a:r>
            <a:r>
              <a:rPr lang="en-US" sz="2400" dirty="0" smtClean="0"/>
              <a:t>E-mail </a:t>
            </a:r>
            <a:r>
              <a:rPr lang="hi-IN" sz="2400" dirty="0" smtClean="0"/>
              <a:t>सम्भवतः इंटरनेट पर सबसे लोकप्रिय सुविधा है जिसको एक कम्प्यूटर से दूसरे कम्प्यूटर को </a:t>
            </a:r>
            <a:r>
              <a:rPr lang="en-US" sz="2400" dirty="0" smtClean="0"/>
              <a:t>Mail </a:t>
            </a:r>
            <a:r>
              <a:rPr lang="hi-IN" sz="2400" dirty="0" smtClean="0"/>
              <a:t>सर्वर द्वारा भेजा जाता है।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>
            <a:normAutofit/>
          </a:bodyPr>
          <a:lstStyle/>
          <a:p>
            <a:r>
              <a:rPr lang="en-US" dirty="0" smtClean="0"/>
              <a:t>(b) Telnet - </a:t>
            </a:r>
            <a:r>
              <a:rPr lang="hi-IN" sz="2400" dirty="0" smtClean="0"/>
              <a:t>यह एक ऐसा प्रोग्राम है जो कि हमें इंटरनेट पर किसी दूसरे कम्प्यूटर (</a:t>
            </a:r>
            <a:r>
              <a:rPr lang="en-US" sz="2400" dirty="0" smtClean="0"/>
              <a:t>Host) </a:t>
            </a:r>
            <a:r>
              <a:rPr lang="hi-IN" sz="2400" dirty="0" smtClean="0"/>
              <a:t>को </a:t>
            </a:r>
            <a:r>
              <a:rPr lang="en-US" sz="2400" dirty="0" smtClean="0"/>
              <a:t>Online Access </a:t>
            </a:r>
            <a:r>
              <a:rPr lang="hi-IN" sz="2400" dirty="0" smtClean="0"/>
              <a:t>करके खोलने के काम आता है। हजारों मौल दूर स्थित कम्प्यूटर के प्रोग्राम को रन करना तथा किसी डेटाबेस को </a:t>
            </a:r>
            <a:r>
              <a:rPr lang="en-US" sz="2400" dirty="0" smtClean="0"/>
              <a:t>Search </a:t>
            </a:r>
            <a:r>
              <a:rPr lang="hi-IN" sz="2400" dirty="0" smtClean="0"/>
              <a:t>करने का काम हम इस प्रकार कर सकते हैं मानो कि </a:t>
            </a:r>
            <a:r>
              <a:rPr lang="en-US" sz="2400" dirty="0" smtClean="0"/>
              <a:t>Host </a:t>
            </a:r>
            <a:r>
              <a:rPr lang="hi-IN" sz="2400" dirty="0" smtClean="0"/>
              <a:t>कम्प्यूटर से हजारों मील दूर नहीं बल्कि उसके सामने ही बैठे हो। </a:t>
            </a:r>
            <a:r>
              <a:rPr lang="en-US" sz="2400" dirty="0" smtClean="0"/>
              <a:t>Telnet </a:t>
            </a:r>
            <a:r>
              <a:rPr lang="hi-IN" sz="2400" dirty="0" smtClean="0"/>
              <a:t>का उपयोग कम्प्यूटरीकृत लाइब्रेरियो को पूरी दुनिया में </a:t>
            </a:r>
            <a:r>
              <a:rPr lang="en-US" sz="2400" dirty="0" smtClean="0"/>
              <a:t>Access </a:t>
            </a:r>
            <a:r>
              <a:rPr lang="hi-IN" sz="2400" dirty="0" smtClean="0"/>
              <a:t>करने में भी किया जा सकता है।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4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 (c) FTP-FTP </a:t>
            </a:r>
            <a:r>
              <a:rPr lang="hi-IN" sz="2600" dirty="0" smtClean="0"/>
              <a:t>का अर्थ है </a:t>
            </a:r>
            <a:r>
              <a:rPr lang="en-US" sz="2600" dirty="0" smtClean="0"/>
              <a:t>File Transfer Protocol. </a:t>
            </a:r>
            <a:r>
              <a:rPr lang="hi-IN" sz="2600" dirty="0" smtClean="0"/>
              <a:t>यह इंटरनेट पर फाइलों का आदान-प्रदान करने का सबसे प्रसिद्ध तरीका है। वैसे यह एक सोफ्टवेयर प्रोग्राम है जो फाइलों की </a:t>
            </a:r>
            <a:r>
              <a:rPr lang="en-US" sz="2600" dirty="0" smtClean="0"/>
              <a:t>Uploading </a:t>
            </a:r>
            <a:r>
              <a:rPr lang="hi-IN" sz="2600" dirty="0" smtClean="0"/>
              <a:t>व </a:t>
            </a:r>
            <a:r>
              <a:rPr lang="en-US" sz="2600" dirty="0" smtClean="0"/>
              <a:t>Downloading </a:t>
            </a:r>
            <a:r>
              <a:rPr lang="hi-IN" sz="2600" dirty="0" smtClean="0"/>
              <a:t>में बहुत तीव्र गति से कार्य करता है। विभिन्न सरकारी संस्थान, यूनिवर्सिटियाँ, नयी कम्पनियाँ जो पूरे विश्व में संचालित होती हैं। अपनी </a:t>
            </a:r>
            <a:r>
              <a:rPr lang="en-US" sz="2600" dirty="0" smtClean="0"/>
              <a:t>Files </a:t>
            </a:r>
            <a:r>
              <a:rPr lang="hi-IN" sz="2600" dirty="0" smtClean="0"/>
              <a:t>को </a:t>
            </a:r>
            <a:r>
              <a:rPr lang="en-US" sz="2600" dirty="0" smtClean="0"/>
              <a:t>Public </a:t>
            </a:r>
            <a:r>
              <a:rPr lang="hi-IN" sz="2600" dirty="0" smtClean="0"/>
              <a:t>के लिये </a:t>
            </a:r>
            <a:r>
              <a:rPr lang="en-US" sz="2600" dirty="0" smtClean="0"/>
              <a:t>Available </a:t>
            </a:r>
            <a:r>
              <a:rPr lang="hi-IN" sz="2600" dirty="0" smtClean="0"/>
              <a:t>करने में योग्य हो चुकी हैं। यदि हम इन फाइलों में जायें व उन्हें अपने कम्प्यूटर पर कॉपी करना चाहें तो यह कार्य हम </a:t>
            </a:r>
            <a:r>
              <a:rPr lang="en-US" sz="2600" dirty="0" smtClean="0"/>
              <a:t>FTP </a:t>
            </a:r>
            <a:r>
              <a:rPr lang="hi-IN" sz="2600" dirty="0" smtClean="0"/>
              <a:t>की मदद से कर सकते हैं।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2"/>
          </a:xfrm>
        </p:spPr>
        <p:txBody>
          <a:bodyPr/>
          <a:lstStyle/>
          <a:p>
            <a:r>
              <a:rPr lang="en-US" dirty="0" smtClean="0"/>
              <a:t>(d) Internet Phone-</a:t>
            </a:r>
            <a:r>
              <a:rPr lang="hi-IN" sz="2400" dirty="0" smtClean="0"/>
              <a:t>इंटरनेट फोन वस्तुतः टेलीफोन व कम्प्यूटर का एक मिश्रित रूप है। यह उपकरण कम्प्यूटर स्क्रीन से युक्त एक टेलीफोन प्रणाली है। जिसके द्वारा </a:t>
            </a:r>
            <a:r>
              <a:rPr lang="en-US" sz="2400" dirty="0" smtClean="0"/>
              <a:t>E-mail </a:t>
            </a:r>
            <a:r>
              <a:rPr lang="hi-IN" sz="2400" dirty="0" smtClean="0"/>
              <a:t>से प्राप्त संदेशों को टेलीफोन से जुड़े कम्प्यूटर की स्क्रीन पर पढ़ा जा सकता है और अविलम्ब उसके उत्तर भी दिये जा सकते हैं।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3"/>
            <a:ext cx="8229600" cy="4071966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57222" y="274638"/>
            <a:ext cx="9044022" cy="3011486"/>
          </a:xfrm>
        </p:spPr>
        <p:txBody>
          <a:bodyPr>
            <a:normAutofit/>
          </a:bodyPr>
          <a:lstStyle/>
          <a:p>
            <a:r>
              <a:rPr lang="en-IN" dirty="0" err="1" smtClean="0">
                <a:latin typeface="DevLys 010" pitchFamily="2" charset="0"/>
              </a:rPr>
              <a:t>bUVjusV</a:t>
            </a:r>
            <a:r>
              <a:rPr lang="en-IN" dirty="0" smtClean="0">
                <a:latin typeface="DevLys 010" pitchFamily="2" charset="0"/>
              </a:rPr>
              <a:t/>
            </a:r>
            <a:br>
              <a:rPr lang="en-IN" dirty="0" smtClean="0">
                <a:latin typeface="DevLys 010" pitchFamily="2" charset="0"/>
              </a:rPr>
            </a:br>
            <a:r>
              <a:rPr lang="en-IN" dirty="0" err="1" smtClean="0">
                <a:latin typeface="DevLys 010" pitchFamily="2" charset="0"/>
              </a:rPr>
              <a:t>bUVjusV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D;k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gS</a:t>
            </a:r>
            <a:r>
              <a:rPr lang="en-IN" dirty="0" smtClean="0">
                <a:latin typeface="DevLys 010" pitchFamily="2" charset="0"/>
              </a:rPr>
              <a:t/>
            </a:r>
            <a:br>
              <a:rPr lang="en-IN" dirty="0" smtClean="0">
                <a:latin typeface="DevLys 010" pitchFamily="2" charset="0"/>
              </a:rPr>
            </a:br>
            <a:endParaRPr lang="en-US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5"/>
            <a:ext cx="8043890" cy="3857651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sz="2800" dirty="0" err="1" smtClean="0">
                <a:latin typeface="DevLys 010" pitchFamily="2" charset="0"/>
              </a:rPr>
              <a:t>bUVjUksV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nqfu;kHkj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es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NksVs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cMs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dEI;wVj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dk</a:t>
            </a:r>
            <a:r>
              <a:rPr lang="en-US" sz="2800" dirty="0" smtClean="0">
                <a:latin typeface="DevLys 010" pitchFamily="2" charset="0"/>
              </a:rPr>
              <a:t> ,d </a:t>
            </a:r>
            <a:r>
              <a:rPr lang="en-US" sz="2800" dirty="0" err="1" smtClean="0">
                <a:latin typeface="DevLys 010" pitchFamily="2" charset="0"/>
              </a:rPr>
              <a:t>usVodZ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gS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tks</a:t>
            </a:r>
            <a:r>
              <a:rPr lang="en-US" sz="2800" dirty="0" smtClean="0">
                <a:latin typeface="DevLys 010" pitchFamily="2" charset="0"/>
              </a:rPr>
              <a:t> </a:t>
            </a:r>
          </a:p>
          <a:p>
            <a:r>
              <a:rPr lang="en-US" sz="2800" dirty="0" smtClean="0">
                <a:latin typeface="DevLys 010" pitchFamily="2" charset="0"/>
              </a:rPr>
              <a:t>   </a:t>
            </a:r>
            <a:r>
              <a:rPr lang="en-US" sz="2800" dirty="0" err="1" smtClean="0">
                <a:latin typeface="DevLys 010" pitchFamily="2" charset="0"/>
              </a:rPr>
              <a:t>VsyhQksu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ykbuks</a:t>
            </a:r>
            <a:r>
              <a:rPr lang="en-US" sz="2800" dirty="0" smtClean="0">
                <a:latin typeface="DevLys 010" pitchFamily="2" charset="0"/>
              </a:rPr>
              <a:t> o </a:t>
            </a:r>
            <a:r>
              <a:rPr lang="en-US" sz="2800" dirty="0" err="1" smtClean="0">
                <a:latin typeface="DevLys 010" pitchFamily="2" charset="0"/>
              </a:rPr>
              <a:t>dscyks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ds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ek</a:t>
            </a:r>
            <a:r>
              <a:rPr lang="en-US" sz="2800" dirty="0" smtClean="0">
                <a:latin typeface="DevLys 010" pitchFamily="2" charset="0"/>
              </a:rPr>
              <a:t>/;e </a:t>
            </a:r>
            <a:r>
              <a:rPr lang="en-US" sz="2800" dirty="0" err="1" smtClean="0">
                <a:latin typeface="DevLys 010" pitchFamily="2" charset="0"/>
              </a:rPr>
              <a:t>ls</a:t>
            </a:r>
            <a:r>
              <a:rPr lang="en-US" sz="2800" dirty="0" smtClean="0">
                <a:latin typeface="DevLys 010" pitchFamily="2" charset="0"/>
              </a:rPr>
              <a:t> ,d </a:t>
            </a:r>
            <a:r>
              <a:rPr lang="en-US" sz="2800" dirty="0" err="1" smtClean="0">
                <a:latin typeface="DevLys 010" pitchFamily="2" charset="0"/>
              </a:rPr>
              <a:t>nwljs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ls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lEiZd</a:t>
            </a:r>
            <a:endParaRPr lang="en-US" sz="2800" dirty="0" smtClean="0">
              <a:latin typeface="DevLys 010" pitchFamily="2" charset="0"/>
            </a:endParaRPr>
          </a:p>
          <a:p>
            <a:r>
              <a:rPr lang="en-US" sz="2800" dirty="0" smtClean="0">
                <a:latin typeface="DevLys 010" pitchFamily="2" charset="0"/>
              </a:rPr>
              <a:t>   </a:t>
            </a:r>
            <a:r>
              <a:rPr lang="en-US" sz="2800" dirty="0" err="1" smtClean="0">
                <a:latin typeface="DevLys 010" pitchFamily="2" charset="0"/>
              </a:rPr>
              <a:t>djrs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gS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bl</a:t>
            </a:r>
            <a:r>
              <a:rPr lang="en-US" sz="2800" dirty="0" smtClean="0">
                <a:latin typeface="DevLys 010" pitchFamily="2" charset="0"/>
              </a:rPr>
              <a:t> le; ;g </a:t>
            </a:r>
            <a:r>
              <a:rPr lang="en-US" sz="2800" dirty="0" err="1" smtClean="0">
                <a:latin typeface="DevLys 010" pitchFamily="2" charset="0"/>
              </a:rPr>
              <a:t>lalkj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dk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lcls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cM</a:t>
            </a:r>
            <a:r>
              <a:rPr lang="en-US" sz="2800" dirty="0" smtClean="0">
                <a:latin typeface="DevLys 010" pitchFamily="2" charset="0"/>
              </a:rPr>
              <a:t>-k </a:t>
            </a:r>
            <a:r>
              <a:rPr lang="en-US" sz="2800" dirty="0" err="1" smtClean="0">
                <a:latin typeface="DevLys 010" pitchFamily="2" charset="0"/>
              </a:rPr>
              <a:t>vkSj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yksdfiz</a:t>
            </a:r>
            <a:r>
              <a:rPr lang="en-US" sz="2800" dirty="0" smtClean="0">
                <a:latin typeface="DevLys 010" pitchFamily="2" charset="0"/>
              </a:rPr>
              <a:t>; </a:t>
            </a:r>
          </a:p>
          <a:p>
            <a:r>
              <a:rPr lang="en-US" sz="2800" dirty="0" smtClean="0">
                <a:latin typeface="DevLys 010" pitchFamily="2" charset="0"/>
              </a:rPr>
              <a:t>   </a:t>
            </a:r>
            <a:r>
              <a:rPr lang="en-US" sz="2800" dirty="0" err="1" smtClean="0">
                <a:latin typeface="DevLys 010" pitchFamily="2" charset="0"/>
              </a:rPr>
              <a:t>usVodZ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gS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lalkj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ds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lHkh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usVodZ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baVjusV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ls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tqMs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gq</a:t>
            </a:r>
            <a:r>
              <a:rPr lang="en-US" sz="2800" dirty="0" smtClean="0">
                <a:latin typeface="DevLys 010" pitchFamily="2" charset="0"/>
              </a:rPr>
              <a:t>, </a:t>
            </a:r>
            <a:r>
              <a:rPr lang="en-US" sz="2800" dirty="0" err="1" smtClean="0">
                <a:latin typeface="DevLys 010" pitchFamily="2" charset="0"/>
              </a:rPr>
              <a:t>gS</a:t>
            </a:r>
            <a:r>
              <a:rPr lang="en-US" sz="2800" dirty="0" smtClean="0">
                <a:latin typeface="DevLys 010" pitchFamily="2" charset="0"/>
              </a:rPr>
              <a:t>               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DevLys 010" pitchFamily="2" charset="0"/>
              </a:rPr>
              <a:t>usVodZ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</a:t>
            </a:r>
            <a:r>
              <a:rPr lang="en-US" dirty="0" err="1" smtClean="0">
                <a:latin typeface="DevLys 010" pitchFamily="2" charset="0"/>
              </a:rPr>
              <a:t>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izdkj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DevLys 010" pitchFamily="2" charset="0"/>
              </a:rPr>
              <a:t/>
            </a:r>
            <a:br>
              <a:rPr lang="en-US" dirty="0" smtClean="0">
                <a:latin typeface="DevLys 010" pitchFamily="2" charset="0"/>
              </a:rPr>
            </a:br>
            <a:r>
              <a:rPr lang="en-US" sz="2800" dirty="0" err="1" smtClean="0">
                <a:latin typeface="DevLys 010" pitchFamily="2" charset="0"/>
              </a:rPr>
              <a:t>usVodZ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ds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dbZ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izdkj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ds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gksrs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gS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ftues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ls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nks</a:t>
            </a:r>
            <a:r>
              <a:rPr lang="en-US" sz="2800" dirty="0" smtClean="0">
                <a:latin typeface="DevLys 010" pitchFamily="2" charset="0"/>
              </a:rPr>
              <a:t> </a:t>
            </a:r>
            <a:r>
              <a:rPr lang="en-US" sz="2800" dirty="0" err="1" smtClean="0">
                <a:latin typeface="DevLys 010" pitchFamily="2" charset="0"/>
              </a:rPr>
              <a:t>izeq</a:t>
            </a:r>
            <a:r>
              <a:rPr lang="en-US" sz="2800" dirty="0" smtClean="0">
                <a:latin typeface="DevLys 010" pitchFamily="2" charset="0"/>
              </a:rPr>
              <a:t>[k </a:t>
            </a:r>
            <a:r>
              <a:rPr lang="en-US" sz="2800" dirty="0" err="1" smtClean="0">
                <a:latin typeface="DevLys 010" pitchFamily="2" charset="0"/>
              </a:rPr>
              <a:t>gS</a:t>
            </a:r>
            <a:endParaRPr lang="en-US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00201"/>
            <a:ext cx="8258204" cy="1828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LAN</a:t>
            </a:r>
          </a:p>
          <a:p>
            <a:r>
              <a:rPr lang="en-US" sz="4000" dirty="0" smtClean="0"/>
              <a:t>WAN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6766" cy="129697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LAN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LAN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dks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ge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Local Area Network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dgrs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gS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bl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usVodZ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ds</a:t>
            </a:r>
            <a:endParaRPr lang="en-US" sz="2800" dirty="0" smtClean="0">
              <a:latin typeface="DevLys 010" pitchFamily="2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DevLys 010" pitchFamily="2" charset="0"/>
                <a:cs typeface="Arial" pitchFamily="34" charset="0"/>
              </a:rPr>
              <a:t>  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varxZr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dqN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dEI;wVj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dscYl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}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jk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,d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nwljs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ls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,d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lhfer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LFkku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ls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tqMs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jgrs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gS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;g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usVodZ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vf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/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kdka’kr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%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Computer Institutes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fd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Lab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esa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dEI;wVj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dks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tksMus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esa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;k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fdlh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O;kikfjd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laLFkk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fofHkUu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vkWfQlks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dks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tks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,d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gh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‘’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kgj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esa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fLFkr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dks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tksMus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esa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dke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vkrk</a:t>
            </a:r>
            <a:r>
              <a:rPr lang="en-US" sz="2800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DevLys 010" pitchFamily="2" charset="0"/>
                <a:cs typeface="Arial" pitchFamily="34" charset="0"/>
              </a:rPr>
              <a:t>gS</a:t>
            </a:r>
            <a:r>
              <a:rPr lang="en-US" sz="280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|</a:t>
            </a:r>
            <a:endParaRPr lang="en-US" sz="2800" dirty="0" smtClean="0">
              <a:latin typeface="DevLys 010" pitchFamily="2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DevLys 010" pitchFamily="2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WAN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Wan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blds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vUrxZr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ns’k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ds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dbZ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cMs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cMs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‘’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kgjks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es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latin typeface="DevLys 010" pitchFamily="2" charset="0"/>
                <a:cs typeface="Arial" pitchFamily="34" charset="0"/>
              </a:rPr>
              <a:t>     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dEI;wVj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j[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ks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gS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tks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fd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Telephone Line 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;k                            </a:t>
            </a:r>
          </a:p>
          <a:p>
            <a:pPr>
              <a:buNone/>
            </a:pPr>
            <a:r>
              <a:rPr lang="en-US" dirty="0" smtClean="0">
                <a:latin typeface="DevLys 010" pitchFamily="2" charset="0"/>
                <a:cs typeface="Arial" pitchFamily="34" charset="0"/>
              </a:rPr>
              <a:t>     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mixzg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dh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lgk;rk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ls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tqMs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gksrs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gS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tSlsa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Hkkjr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esa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                   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zzaa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  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bldk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mnkgj.k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gS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Indonet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tks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fd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Indian       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Computer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Maintanence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Corporation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dh ,d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Planning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gS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ftlds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vUrxZr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dksydkrk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DevLys 010" pitchFamily="2" charset="0"/>
                <a:cs typeface="Arial" pitchFamily="34" charset="0"/>
              </a:rPr>
              <a:t>       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eqEcbZ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pSUubZ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es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rhu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IBM/4361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dEI;wVj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rFkk</a:t>
            </a:r>
            <a:endParaRPr lang="en-US" dirty="0" smtClean="0">
              <a:latin typeface="DevLys 010" pitchFamily="2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DevLys 010" pitchFamily="2" charset="0"/>
                <a:cs typeface="Arial" pitchFamily="34" charset="0"/>
              </a:rPr>
              <a:t>        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fnYyh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esa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,d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PDP11/44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dEI;wVj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,d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nwljs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DevLys 010" pitchFamily="2" charset="0"/>
                <a:cs typeface="Arial" pitchFamily="34" charset="0"/>
              </a:rPr>
              <a:t>        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ls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tMs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</a:t>
            </a:r>
            <a:r>
              <a:rPr lang="en-US" dirty="0" err="1" smtClean="0">
                <a:latin typeface="DevLys 010" pitchFamily="2" charset="0"/>
                <a:cs typeface="Arial" pitchFamily="34" charset="0"/>
              </a:rPr>
              <a:t>gSaaaaaaaaa</a:t>
            </a:r>
            <a:r>
              <a:rPr lang="en-US" dirty="0" smtClean="0">
                <a:latin typeface="DevLys 010" pitchFamily="2" charset="0"/>
                <a:cs typeface="Arial" pitchFamily="34" charset="0"/>
              </a:rPr>
              <a:t>    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Working of Internet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hi-IN" sz="2800" dirty="0" smtClean="0"/>
              <a:t>यदि </a:t>
            </a:r>
            <a:r>
              <a:rPr lang="en-US" sz="2800" dirty="0" smtClean="0"/>
              <a:t>Internet </a:t>
            </a:r>
            <a:r>
              <a:rPr lang="hi-IN" sz="2800" dirty="0" smtClean="0"/>
              <a:t>की कार्य प्रणाली को ध्यान से देखें तो हमें पता चलता है कि इसमें विश्व के प्रत्येक देश में एक या दो सर्वर रखे होते हैं जो कि </a:t>
            </a:r>
            <a:r>
              <a:rPr lang="en-US" sz="2800" dirty="0" smtClean="0"/>
              <a:t>Mainframe </a:t>
            </a:r>
            <a:r>
              <a:rPr lang="hi-IN" sz="2800" dirty="0" smtClean="0"/>
              <a:t>कम्प्यूटर के रूप में होते हैं तथा ये सभी सर्वर आपस में उपग्रह द्वारा जुड़े होते हैं तो इन सर्वरों को हम </a:t>
            </a:r>
            <a:r>
              <a:rPr lang="en-US" sz="2800" dirty="0" smtClean="0"/>
              <a:t>ISP (Internet Service Provider) </a:t>
            </a:r>
            <a:r>
              <a:rPr lang="hi-IN" sz="2800" dirty="0" smtClean="0"/>
              <a:t>कहते हैं। ये </a:t>
            </a:r>
            <a:r>
              <a:rPr lang="en-US" sz="2800" dirty="0" smtClean="0"/>
              <a:t>Server </a:t>
            </a:r>
            <a:r>
              <a:rPr lang="hi-IN" sz="2800" dirty="0" smtClean="0"/>
              <a:t>जैसे</a:t>
            </a:r>
            <a:r>
              <a:rPr lang="en-US" sz="2800" dirty="0" smtClean="0"/>
              <a:t> </a:t>
            </a:r>
            <a:r>
              <a:rPr lang="hi-IN" sz="2800" dirty="0" smtClean="0"/>
              <a:t>भारत ने </a:t>
            </a:r>
            <a:r>
              <a:rPr lang="en-US" sz="2800" dirty="0" smtClean="0"/>
              <a:t>USA </a:t>
            </a:r>
            <a:r>
              <a:rPr lang="hi-IN" sz="2800" dirty="0" smtClean="0"/>
              <a:t>से </a:t>
            </a:r>
            <a:r>
              <a:rPr lang="en-US" sz="2800" dirty="0" smtClean="0"/>
              <a:t>BSNL (Bharat Sanchar Nigam Ltd.) </a:t>
            </a:r>
            <a:r>
              <a:rPr lang="hi-IN" sz="2800" dirty="0" smtClean="0"/>
              <a:t>को मिला हुआ है तथा फिर </a:t>
            </a:r>
            <a:r>
              <a:rPr lang="en-US" sz="2800" dirty="0" smtClean="0"/>
              <a:t>BSNL </a:t>
            </a:r>
            <a:r>
              <a:rPr lang="hi-IN" sz="2800" dirty="0" smtClean="0"/>
              <a:t>से कई अन्य विभागों (</a:t>
            </a:r>
            <a:r>
              <a:rPr lang="en-US" sz="2800" dirty="0" smtClean="0"/>
              <a:t>ISPs) </a:t>
            </a:r>
            <a:r>
              <a:rPr lang="hi-IN" sz="2800" dirty="0" smtClean="0"/>
              <a:t>को </a:t>
            </a:r>
            <a:r>
              <a:rPr lang="en-US" sz="2800" dirty="0" smtClean="0"/>
              <a:t>Internet </a:t>
            </a:r>
            <a:r>
              <a:rPr lang="hi-IN" sz="2800" smtClean="0"/>
              <a:t>सेवा प्रदान करने के लाइसेन्स दे</a:t>
            </a:r>
            <a:r>
              <a:rPr lang="en-US" sz="2800" smtClean="0"/>
              <a:t>            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200" dirty="0" smtClean="0">
                <a:latin typeface="DevLys 010" pitchFamily="2" charset="0"/>
              </a:rPr>
              <a:t>इंटरनेट कनेक्शन दो प्रकार से दिये जाते हैं</a:t>
            </a:r>
            <a:endParaRPr lang="en-US" sz="32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3"/>
            <a:ext cx="8229600" cy="1857388"/>
          </a:xfrm>
        </p:spPr>
        <p:txBody>
          <a:bodyPr/>
          <a:lstStyle/>
          <a:p>
            <a:r>
              <a:rPr lang="en-US" dirty="0" smtClean="0"/>
              <a:t>Dial up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endParaRPr lang="en-US" dirty="0" smtClean="0">
              <a:latin typeface="DevLys 010" pitchFamily="2" charset="0"/>
            </a:endParaRPr>
          </a:p>
          <a:p>
            <a:r>
              <a:rPr lang="en-US" dirty="0" err="1" smtClean="0">
                <a:latin typeface="DevLys 010" pitchFamily="2" charset="0"/>
              </a:rPr>
              <a:t>yht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ykbu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en-US" dirty="0" smtClean="0"/>
              <a:t>) Dial up </a:t>
            </a:r>
            <a:r>
              <a:rPr lang="hi-IN" sz="2400" dirty="0" smtClean="0"/>
              <a:t>कनेक्शन-इसमें ग्राहक अपने कम्प्यूटर को मोडेम की सहायता से टेलीफोन लाइन से जोड़कर </a:t>
            </a:r>
            <a:r>
              <a:rPr lang="en-US" sz="2400" dirty="0" smtClean="0"/>
              <a:t>ISP </a:t>
            </a:r>
            <a:r>
              <a:rPr lang="hi-IN" sz="2400" dirty="0" smtClean="0"/>
              <a:t>के नम्बर </a:t>
            </a:r>
            <a:r>
              <a:rPr lang="en-US" sz="2400" dirty="0" smtClean="0"/>
              <a:t>Dial </a:t>
            </a:r>
            <a:r>
              <a:rPr lang="hi-IN" sz="2400" dirty="0" smtClean="0"/>
              <a:t>करता है तथा इंटरनेट से जुड जाता है। इस प्रकार का कनेक्शन की कीमत अधिक नहीं होती।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(ii) </a:t>
            </a:r>
            <a:r>
              <a:rPr lang="hi-IN" dirty="0" smtClean="0"/>
              <a:t>लीज लाइन </a:t>
            </a:r>
            <a:r>
              <a:rPr lang="hi-IN" sz="2400" dirty="0" smtClean="0"/>
              <a:t>कनेक्शन-इस कनेक्शन में हमारा कम्प्यूटर </a:t>
            </a:r>
            <a:r>
              <a:rPr lang="en-US" sz="2400" dirty="0" smtClean="0"/>
              <a:t>ISP </a:t>
            </a:r>
            <a:r>
              <a:rPr lang="hi-IN" sz="2400" dirty="0" smtClean="0"/>
              <a:t>के सर्वर से सीधे टेलीफोन लाइन द्वारा जुड़ा होता है। इसी कारण से यह कनेक्शन सामान्यतया बहुत महँगा होता है तथा इसके लिये लाखों रुपये खर्च करने होते हैं।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18150</TotalTime>
  <Words>800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izLrqrdrkZ lqeu lka[kyk ch-,M-f}rh; o"kZ  xhrkatyh ch-,M- dkWyst cksjkoM</vt:lpstr>
      <vt:lpstr>bUVjusV bUVjusV D;k gS </vt:lpstr>
      <vt:lpstr>usVodZ ds izdkj  usVodZ ds dbZ izdkj ds gksrs gS ftues ls nks izeq[k gS</vt:lpstr>
      <vt:lpstr> LAN</vt:lpstr>
      <vt:lpstr>Slide 5</vt:lpstr>
      <vt:lpstr>Slide 6</vt:lpstr>
      <vt:lpstr>इंटरनेट कनेक्शन दो प्रकार से दिये जाते हैं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izLrqrdrkZ lqeu lk</dc:title>
  <dc:creator>LS</dc:creator>
  <cp:lastModifiedBy>LS</cp:lastModifiedBy>
  <cp:revision>38</cp:revision>
  <dcterms:created xsi:type="dcterms:W3CDTF">2023-05-17T14:04:31Z</dcterms:created>
  <dcterms:modified xsi:type="dcterms:W3CDTF">2023-05-30T10:15:44Z</dcterms:modified>
</cp:coreProperties>
</file>